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59" r:id="rId6"/>
    <p:sldId id="262" r:id="rId7"/>
    <p:sldId id="265" r:id="rId8"/>
    <p:sldId id="258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>
      <p:cViewPr>
        <p:scale>
          <a:sx n="138" d="100"/>
          <a:sy n="138" d="100"/>
        </p:scale>
        <p:origin x="-400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B8540-8B34-3445-8CD2-9AB32BD40E5E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5F331-89B0-4E49-AE14-CB6D94E64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5F331-89B0-4E49-AE14-CB6D94E64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62B4-AF22-7224-BFC0-A23394474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80F29-D012-F7DF-25E7-99FB935AA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E0F90-ADFA-A63B-5412-E333A56F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5B47-CFD6-0D6C-933E-446C599D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2316C-AB2C-7541-AD2A-FB8300B9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75EE-2B43-BA52-2961-C48E5C48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71B9E-0750-997D-71FB-2FBA01A5F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A55DE-C611-F6E8-6F51-327024F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048A5-9E6C-BBDC-C8B2-9B09370E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77D0C-E1EF-B348-CE74-2BFB4DF9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9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2023C-AA25-0EF7-7731-450844D06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69206-F83C-FBD0-5453-F11128F69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B241E-E08E-A06B-D8B6-3C5F03CB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86CDC-945F-D4B5-622C-2DB357F8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CBA9E-1DCB-1A4C-7747-69D42C1F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0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7138-181B-40F9-048C-F707F35E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3705B-CF9C-45FC-0002-12D2AE7A1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C471-2A5E-63D5-05DC-32C6E9A4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2EA6-058F-5EDA-8429-8B403301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42864-AED4-DA29-093C-89AF234D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2AA8-8051-2B19-EC42-EF1F612E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177EA-C1CB-C369-B39B-A344D685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450DF-0367-3D3E-5692-1DE43D17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DC2C3-BC51-A140-4D83-78501D0A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B7794-1F72-3DAE-E2F9-87A918BF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4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E771-960D-5B28-37AB-E46D1155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4875A-85B7-6A5E-484D-729337B5B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05DA2-1CAD-AC0D-8CCC-63AA9D29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AC721-36ED-8EE0-C443-F7756088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EE255-1FA2-59B8-3A82-E96BE24D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6743-3588-2DEF-CB29-CD107CE3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8BA5-C4D6-CBCD-5F0B-28656B37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49AC4-2333-9E10-37E6-1A8C7FDB2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A4D54-E3AC-8445-D2CD-B661A7383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A526F-6F10-2295-D4E1-F4CFB0C76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44A4EF-2B63-A2A3-FE31-8CCC24595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993BB-E9A0-B714-977C-3AF772A2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3F0F4-89FF-B4AB-7B14-4B024A2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C3C8B-6635-8512-3664-101AE274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8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FA9C-2A0C-B14E-1D8D-D858B0C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2A46D-1F90-1BCE-EF31-4035FEF6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E3ECB-1170-7597-C26D-395C540A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57D60-5F11-5AB2-2756-FB9F21C6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DB496-4343-232F-2272-3214AA7D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68D5C-15F7-0E73-33CC-5E7E04B8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A5796-8774-05D1-3965-DB22ADD7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1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AC66-849A-663B-3E80-223BF65B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32C4-B221-8118-55AA-43F6F4A07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28D28-D3F3-279E-D3C1-69472218B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9703A-EC98-8A1B-C99E-B3B6C1C4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8E9E1-62D0-B63E-510E-C449E767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A0198-6A78-7305-DC79-0B0DE5BF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72D3-6E8F-C642-57C5-9FA05AC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7F137-08F0-F5E5-7879-CA79E51A7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785A9-7331-3252-88FC-22EAFB7A7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C24EB-4057-68DB-0232-BC9F4198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AED22-907D-62C4-13D4-0F3CDB7E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74DFD-5EE5-20CD-8327-4D2A90E2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5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781BB-D05E-3487-E680-53EC130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B396-459C-8031-320F-8F33B2735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38AD-0296-BF63-325E-5056C684B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41057-E2DB-BB46-B6F7-68C471B6334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0F9EB-511B-39F9-E9BC-50F5B0F30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7EE9-623D-6ACD-D232-03E171A6D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AAD97-4370-A94C-B068-9667576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8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5C70-F43D-793A-0F73-511C60E91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 for paper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F3A47-B0BF-8AAD-9EAA-C5F4E1C24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May 2023</a:t>
            </a:r>
          </a:p>
        </p:txBody>
      </p:sp>
    </p:spTree>
    <p:extLst>
      <p:ext uri="{BB962C8B-B14F-4D97-AF65-F5344CB8AC3E}">
        <p14:creationId xmlns:p14="http://schemas.microsoft.com/office/powerpoint/2010/main" val="404221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6C29-B006-046A-4B4C-E94E3C1A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LOOCV + </a:t>
            </a:r>
            <a:r>
              <a:rPr lang="en-US" dirty="0" err="1"/>
              <a:t>coloured</a:t>
            </a:r>
            <a:r>
              <a:rPr lang="en-US" dirty="0"/>
              <a:t> by &gt; 200 observations (average is 200 – 238 per year)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58537-BE96-EB50-FD40-B811BF98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90688"/>
            <a:ext cx="7772400" cy="46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9A57-E2A7-3285-3DC6-FC78CC6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auROC</a:t>
            </a:r>
            <a:r>
              <a:rPr lang="en-US" dirty="0"/>
              <a:t> + 95% CI shaded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380DD-F02B-D37C-A424-41832403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39" y="1443038"/>
            <a:ext cx="5459591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8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9A57-E2A7-3285-3DC6-FC78CC6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auROC</a:t>
            </a:r>
            <a:r>
              <a:rPr lang="en-US" dirty="0"/>
              <a:t> + 95% CI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118B0-BB27-2BF5-390F-9A525CAD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6" y="1520678"/>
            <a:ext cx="5381311" cy="53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9A57-E2A7-3285-3DC6-FC78CC6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Optimism-corrected </a:t>
            </a:r>
            <a:r>
              <a:rPr lang="en-US" dirty="0" err="1"/>
              <a:t>auROC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B6536-B9F9-4E9E-53C6-3D96188E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44" y="1371600"/>
            <a:ext cx="5430780" cy="53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1E35-914A-458B-9FCE-81CAEF56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LOOCV (for LR)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1FCB9D-3833-D66E-65FC-3052A1B9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35" y="1370116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C6C80-D487-30BF-7299-38C806C18D9D}"/>
              </a:ext>
            </a:extLst>
          </p:cNvPr>
          <p:cNvSpPr txBox="1"/>
          <p:nvPr/>
        </p:nvSpPr>
        <p:spPr>
          <a:xfrm>
            <a:off x="10258426" y="2015462"/>
            <a:ext cx="13563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clinics whose CIP-R were higher than the average typically also had higher proportions of cases amongst the MSM community. </a:t>
            </a:r>
          </a:p>
        </p:txBody>
      </p:sp>
    </p:spTree>
    <p:extLst>
      <p:ext uri="{BB962C8B-B14F-4D97-AF65-F5344CB8AC3E}">
        <p14:creationId xmlns:p14="http://schemas.microsoft.com/office/powerpoint/2010/main" val="263327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1E35-914A-458B-9FCE-81CAEF56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perform worse on some clinics?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1FCB9D-3833-D66E-65FC-3052A1B9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8" y="1512991"/>
            <a:ext cx="4907848" cy="2944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C6C80-D487-30BF-7299-38C806C18D9D}"/>
              </a:ext>
            </a:extLst>
          </p:cNvPr>
          <p:cNvSpPr txBox="1"/>
          <p:nvPr/>
        </p:nvSpPr>
        <p:spPr>
          <a:xfrm>
            <a:off x="5800725" y="2015462"/>
            <a:ext cx="5814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clinics whose CIP-R were higher than the average typically also had higher proportions of cases amongst the MSM community.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Adding in prevalence of MSM didn’t do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an artefact of plotting - for so many of the orange lines, they almost “have” to lie close to the black line as they are near 100% effective treatment anyway.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difference in average number of observations</a:t>
            </a:r>
          </a:p>
        </p:txBody>
      </p:sp>
    </p:spTree>
    <p:extLst>
      <p:ext uri="{BB962C8B-B14F-4D97-AF65-F5344CB8AC3E}">
        <p14:creationId xmlns:p14="http://schemas.microsoft.com/office/powerpoint/2010/main" val="142611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ACD3-48F7-F7B4-6BD5-E07454AA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63" y="246372"/>
            <a:ext cx="10515600" cy="1325563"/>
          </a:xfrm>
        </p:spPr>
        <p:txBody>
          <a:bodyPr/>
          <a:lstStyle/>
          <a:p>
            <a:r>
              <a:rPr lang="en-US" dirty="0"/>
              <a:t>LOOCV + </a:t>
            </a:r>
            <a:r>
              <a:rPr lang="en-US" dirty="0" err="1"/>
              <a:t>coloured</a:t>
            </a:r>
            <a:r>
              <a:rPr lang="en-US" dirty="0"/>
              <a:t> by &lt; 25% cases in MSM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8B50E-AEDB-4F73-5B6E-083DD1FF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300" y="2059423"/>
            <a:ext cx="7772400" cy="46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6C29-B006-046A-4B4C-E94E3C1A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LOOCV + % cases in MSM + change in % MSM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54A04-01CB-4018-D74D-EF84E086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1138"/>
            <a:ext cx="7772400" cy="4644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92D82-5B9F-C73D-6072-6E768D902306}"/>
              </a:ext>
            </a:extLst>
          </p:cNvPr>
          <p:cNvSpPr txBox="1"/>
          <p:nvPr/>
        </p:nvSpPr>
        <p:spPr>
          <a:xfrm>
            <a:off x="4014788" y="6386513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real change, and no real change in </a:t>
            </a:r>
            <a:r>
              <a:rPr lang="en-US" dirty="0" err="1"/>
              <a:t>auROC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1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6C29-B006-046A-4B4C-E94E3C1A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LOOCV + </a:t>
            </a:r>
            <a:r>
              <a:rPr lang="en-US" dirty="0" err="1"/>
              <a:t>coloured</a:t>
            </a:r>
            <a:r>
              <a:rPr lang="en-US" dirty="0"/>
              <a:t> by &lt; 200 observations (average is 200 – 238 per year)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31DFF-D074-2760-D7D2-EDC9558D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29" y="1848643"/>
            <a:ext cx="7772400" cy="4644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1E6EB-40A1-130F-FBC7-A006587FDE62}"/>
              </a:ext>
            </a:extLst>
          </p:cNvPr>
          <p:cNvSpPr txBox="1"/>
          <p:nvPr/>
        </p:nvSpPr>
        <p:spPr>
          <a:xfrm>
            <a:off x="9043988" y="2228850"/>
            <a:ext cx="3641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Later years – where predictions are</a:t>
            </a:r>
          </a:p>
          <a:p>
            <a:r>
              <a:rPr lang="en-US" dirty="0"/>
              <a:t>worse – more of the high-</a:t>
            </a:r>
            <a:r>
              <a:rPr lang="en-US" dirty="0" err="1"/>
              <a:t>prevalance</a:t>
            </a:r>
            <a:endParaRPr lang="en-US" dirty="0"/>
          </a:p>
          <a:p>
            <a:r>
              <a:rPr lang="en-US" dirty="0"/>
              <a:t>clinics have worse predictions</a:t>
            </a:r>
          </a:p>
        </p:txBody>
      </p:sp>
    </p:spTree>
    <p:extLst>
      <p:ext uri="{BB962C8B-B14F-4D97-AF65-F5344CB8AC3E}">
        <p14:creationId xmlns:p14="http://schemas.microsoft.com/office/powerpoint/2010/main" val="178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209</Words>
  <Application>Microsoft Macintosh PowerPoint</Application>
  <PresentationFormat>Widescreen</PresentationFormat>
  <Paragraphs>21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Graphs for paper </vt:lpstr>
      <vt:lpstr>auROC + 95% CI shaded</vt:lpstr>
      <vt:lpstr>auROC + 95% CI lines</vt:lpstr>
      <vt:lpstr>Optimism-corrected auROC</vt:lpstr>
      <vt:lpstr>Baseline LOOCV (for LR)</vt:lpstr>
      <vt:lpstr>Why does it perform worse on some clinics?</vt:lpstr>
      <vt:lpstr>LOOCV + coloured by &lt; 25% cases in MSM</vt:lpstr>
      <vt:lpstr>LOOCV + % cases in MSM + change in % MSM</vt:lpstr>
      <vt:lpstr>LOOCV + coloured by &lt; 200 observations (average is 200 – 238 per year)</vt:lpstr>
      <vt:lpstr>LOOCV + coloured by &gt; 200 observations (average is 200 – 238 per year)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for paper </dc:title>
  <dc:creator>Murray-Watson, Rachel</dc:creator>
  <cp:lastModifiedBy>Murray-Watson, Rachel</cp:lastModifiedBy>
  <cp:revision>1</cp:revision>
  <dcterms:created xsi:type="dcterms:W3CDTF">2023-05-01T17:59:22Z</dcterms:created>
  <dcterms:modified xsi:type="dcterms:W3CDTF">2023-05-02T15:58:40Z</dcterms:modified>
</cp:coreProperties>
</file>